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5AB4FC-9B1F-4088-A010-47D9B6E64E67}" type="doc">
      <dgm:prSet loTypeId="urn:microsoft.com/office/officeart/2005/8/layout/cycle6" loCatId="cycl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B99F557-5B6F-4D5B-8C7F-D1F1396B9310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6">
                  <a:lumMod val="75000"/>
                </a:schemeClr>
              </a:solidFill>
            </a:rPr>
            <a:t>Познавательные процессы</a:t>
          </a:r>
          <a:endParaRPr lang="ru-RU" sz="2000" b="1" dirty="0">
            <a:solidFill>
              <a:schemeClr val="accent6">
                <a:lumMod val="75000"/>
              </a:schemeClr>
            </a:solidFill>
          </a:endParaRPr>
        </a:p>
      </dgm:t>
    </dgm:pt>
    <dgm:pt modelId="{691B98FD-B626-47EE-95A7-DED0BFC80E3D}" type="parTrans" cxnId="{890053C5-900F-4817-9FF3-A5D3014042FF}">
      <dgm:prSet/>
      <dgm:spPr/>
      <dgm:t>
        <a:bodyPr/>
        <a:lstStyle/>
        <a:p>
          <a:endParaRPr lang="ru-RU"/>
        </a:p>
      </dgm:t>
    </dgm:pt>
    <dgm:pt modelId="{77AD96C2-D469-4127-AA94-41BC210B7671}" type="sibTrans" cxnId="{890053C5-900F-4817-9FF3-A5D3014042FF}">
      <dgm:prSet/>
      <dgm:spPr/>
      <dgm:t>
        <a:bodyPr/>
        <a:lstStyle/>
        <a:p>
          <a:endParaRPr lang="ru-RU"/>
        </a:p>
      </dgm:t>
    </dgm:pt>
    <dgm:pt modelId="{9F471DF9-42E2-4A7A-B16F-CA16D7DAC5B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6">
                  <a:lumMod val="75000"/>
                </a:schemeClr>
              </a:solidFill>
            </a:rPr>
            <a:t>Адаптация и социализация</a:t>
          </a:r>
          <a:endParaRPr lang="ru-RU" sz="2000" b="1" dirty="0">
            <a:solidFill>
              <a:schemeClr val="accent6">
                <a:lumMod val="75000"/>
              </a:schemeClr>
            </a:solidFill>
          </a:endParaRPr>
        </a:p>
      </dgm:t>
    </dgm:pt>
    <dgm:pt modelId="{FDE83959-AE42-43DF-B986-31964409637B}" type="parTrans" cxnId="{E8687E44-9345-4B95-848C-C6F7C9833AEE}">
      <dgm:prSet/>
      <dgm:spPr/>
      <dgm:t>
        <a:bodyPr/>
        <a:lstStyle/>
        <a:p>
          <a:endParaRPr lang="ru-RU"/>
        </a:p>
      </dgm:t>
    </dgm:pt>
    <dgm:pt modelId="{4BF9CED2-619D-44FD-96F3-4A0629649A9B}" type="sibTrans" cxnId="{E8687E44-9345-4B95-848C-C6F7C9833AEE}">
      <dgm:prSet/>
      <dgm:spPr/>
      <dgm:t>
        <a:bodyPr/>
        <a:lstStyle/>
        <a:p>
          <a:endParaRPr lang="ru-RU"/>
        </a:p>
      </dgm:t>
    </dgm:pt>
    <dgm:pt modelId="{3128B2B1-C72B-4F2B-9C00-5DCE63BED71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6">
                  <a:lumMod val="75000"/>
                </a:schemeClr>
              </a:solidFill>
            </a:rPr>
            <a:t>Регуляторные способности</a:t>
          </a:r>
          <a:endParaRPr lang="ru-RU" sz="2000" b="1" dirty="0">
            <a:solidFill>
              <a:schemeClr val="accent6">
                <a:lumMod val="75000"/>
              </a:schemeClr>
            </a:solidFill>
          </a:endParaRPr>
        </a:p>
      </dgm:t>
    </dgm:pt>
    <dgm:pt modelId="{0886BBFB-69CC-4F6D-878A-7CCA9AEC421D}" type="parTrans" cxnId="{49BC7D7F-1804-4C7F-868D-2A3B3C9FEB12}">
      <dgm:prSet/>
      <dgm:spPr/>
      <dgm:t>
        <a:bodyPr/>
        <a:lstStyle/>
        <a:p>
          <a:endParaRPr lang="ru-RU"/>
        </a:p>
      </dgm:t>
    </dgm:pt>
    <dgm:pt modelId="{8E662D52-2F40-4C56-8B73-70774584E718}" type="sibTrans" cxnId="{49BC7D7F-1804-4C7F-868D-2A3B3C9FEB12}">
      <dgm:prSet/>
      <dgm:spPr/>
      <dgm:t>
        <a:bodyPr/>
        <a:lstStyle/>
        <a:p>
          <a:endParaRPr lang="ru-RU"/>
        </a:p>
      </dgm:t>
    </dgm:pt>
    <dgm:pt modelId="{12911A15-4F36-455E-8E7D-82C28D8F9D69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6">
                  <a:lumMod val="75000"/>
                </a:schemeClr>
              </a:solidFill>
            </a:rPr>
            <a:t>Речь</a:t>
          </a:r>
          <a:endParaRPr lang="ru-RU" sz="2000" b="1" dirty="0">
            <a:solidFill>
              <a:schemeClr val="accent6">
                <a:lumMod val="75000"/>
              </a:schemeClr>
            </a:solidFill>
          </a:endParaRPr>
        </a:p>
      </dgm:t>
    </dgm:pt>
    <dgm:pt modelId="{CB1AD8DB-F5DC-4ADC-9073-AB4587A3DA8F}" type="parTrans" cxnId="{5522F6C3-1D54-423E-BCF6-1F6777321221}">
      <dgm:prSet/>
      <dgm:spPr/>
      <dgm:t>
        <a:bodyPr/>
        <a:lstStyle/>
        <a:p>
          <a:endParaRPr lang="ru-RU"/>
        </a:p>
      </dgm:t>
    </dgm:pt>
    <dgm:pt modelId="{36A95227-AD95-4B47-9FDB-1986A42BCE9B}" type="sibTrans" cxnId="{5522F6C3-1D54-423E-BCF6-1F6777321221}">
      <dgm:prSet/>
      <dgm:spPr/>
      <dgm:t>
        <a:bodyPr/>
        <a:lstStyle/>
        <a:p>
          <a:endParaRPr lang="ru-RU"/>
        </a:p>
      </dgm:t>
    </dgm:pt>
    <dgm:pt modelId="{D4D3B3CD-5196-45CD-A871-6974DBD2E1B2}" type="pres">
      <dgm:prSet presAssocID="{975AB4FC-9B1F-4088-A010-47D9B6E64E6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51EDA06-DAC2-4631-A0EA-6FF1691C45AF}" type="pres">
      <dgm:prSet presAssocID="{BB99F557-5B6F-4D5B-8C7F-D1F1396B931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D77E58-2402-4553-BD4B-13257D96D81A}" type="pres">
      <dgm:prSet presAssocID="{BB99F557-5B6F-4D5B-8C7F-D1F1396B9310}" presName="spNode" presStyleCnt="0"/>
      <dgm:spPr/>
      <dgm:t>
        <a:bodyPr/>
        <a:lstStyle/>
        <a:p>
          <a:endParaRPr lang="ru-RU"/>
        </a:p>
      </dgm:t>
    </dgm:pt>
    <dgm:pt modelId="{CCB7C082-491E-40FF-873A-CE3958ACB635}" type="pres">
      <dgm:prSet presAssocID="{77AD96C2-D469-4127-AA94-41BC210B7671}" presName="sibTrans" presStyleLbl="sibTrans1D1" presStyleIdx="0" presStyleCnt="4"/>
      <dgm:spPr/>
      <dgm:t>
        <a:bodyPr/>
        <a:lstStyle/>
        <a:p>
          <a:endParaRPr lang="ru-RU"/>
        </a:p>
      </dgm:t>
    </dgm:pt>
    <dgm:pt modelId="{475FC954-A04C-4AD2-AAE1-E441397BEAFD}" type="pres">
      <dgm:prSet presAssocID="{9F471DF9-42E2-4A7A-B16F-CA16D7DAC5B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96C3C5-E3A7-460D-84D9-A5F69B02C002}" type="pres">
      <dgm:prSet presAssocID="{9F471DF9-42E2-4A7A-B16F-CA16D7DAC5BB}" presName="spNode" presStyleCnt="0"/>
      <dgm:spPr/>
      <dgm:t>
        <a:bodyPr/>
        <a:lstStyle/>
        <a:p>
          <a:endParaRPr lang="ru-RU"/>
        </a:p>
      </dgm:t>
    </dgm:pt>
    <dgm:pt modelId="{487E6171-EE9F-465A-ACEF-9278E9864EA0}" type="pres">
      <dgm:prSet presAssocID="{4BF9CED2-619D-44FD-96F3-4A0629649A9B}" presName="sibTrans" presStyleLbl="sibTrans1D1" presStyleIdx="1" presStyleCnt="4"/>
      <dgm:spPr/>
      <dgm:t>
        <a:bodyPr/>
        <a:lstStyle/>
        <a:p>
          <a:endParaRPr lang="ru-RU"/>
        </a:p>
      </dgm:t>
    </dgm:pt>
    <dgm:pt modelId="{FF1318AE-42E9-4A25-B9DC-A4EAB4EC3A2E}" type="pres">
      <dgm:prSet presAssocID="{12911A15-4F36-455E-8E7D-82C28D8F9D6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21EF7-0B0D-4E10-ACDE-C4F0AA9D45A1}" type="pres">
      <dgm:prSet presAssocID="{12911A15-4F36-455E-8E7D-82C28D8F9D69}" presName="spNode" presStyleCnt="0"/>
      <dgm:spPr/>
    </dgm:pt>
    <dgm:pt modelId="{1D9F58CB-4714-41C8-8FFF-49A53BD4C46B}" type="pres">
      <dgm:prSet presAssocID="{36A95227-AD95-4B47-9FDB-1986A42BCE9B}" presName="sibTrans" presStyleLbl="sibTrans1D1" presStyleIdx="2" presStyleCnt="4"/>
      <dgm:spPr/>
      <dgm:t>
        <a:bodyPr/>
        <a:lstStyle/>
        <a:p>
          <a:endParaRPr lang="ru-RU"/>
        </a:p>
      </dgm:t>
    </dgm:pt>
    <dgm:pt modelId="{EFF60792-1CB4-45BC-B721-1A31E1ED6D58}" type="pres">
      <dgm:prSet presAssocID="{3128B2B1-C72B-4F2B-9C00-5DCE63BED71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6B5B65-A1D0-4FE7-AB2A-31BCA145AD84}" type="pres">
      <dgm:prSet presAssocID="{3128B2B1-C72B-4F2B-9C00-5DCE63BED71B}" presName="spNode" presStyleCnt="0"/>
      <dgm:spPr/>
      <dgm:t>
        <a:bodyPr/>
        <a:lstStyle/>
        <a:p>
          <a:endParaRPr lang="ru-RU"/>
        </a:p>
      </dgm:t>
    </dgm:pt>
    <dgm:pt modelId="{E186B812-AD22-40C3-B14C-C45E3B0A3884}" type="pres">
      <dgm:prSet presAssocID="{8E662D52-2F40-4C56-8B73-70774584E718}" presName="sibTrans" presStyleLbl="sibTrans1D1" presStyleIdx="3" presStyleCnt="4"/>
      <dgm:spPr/>
      <dgm:t>
        <a:bodyPr/>
        <a:lstStyle/>
        <a:p>
          <a:endParaRPr lang="ru-RU"/>
        </a:p>
      </dgm:t>
    </dgm:pt>
  </dgm:ptLst>
  <dgm:cxnLst>
    <dgm:cxn modelId="{0447B080-3BD5-49FF-AD48-A60F0BA33CB4}" type="presOf" srcId="{8E662D52-2F40-4C56-8B73-70774584E718}" destId="{E186B812-AD22-40C3-B14C-C45E3B0A3884}" srcOrd="0" destOrd="0" presId="urn:microsoft.com/office/officeart/2005/8/layout/cycle6"/>
    <dgm:cxn modelId="{7BCB4225-18A7-4AF3-8148-FD2741A380C4}" type="presOf" srcId="{77AD96C2-D469-4127-AA94-41BC210B7671}" destId="{CCB7C082-491E-40FF-873A-CE3958ACB635}" srcOrd="0" destOrd="0" presId="urn:microsoft.com/office/officeart/2005/8/layout/cycle6"/>
    <dgm:cxn modelId="{49BC7D7F-1804-4C7F-868D-2A3B3C9FEB12}" srcId="{975AB4FC-9B1F-4088-A010-47D9B6E64E67}" destId="{3128B2B1-C72B-4F2B-9C00-5DCE63BED71B}" srcOrd="3" destOrd="0" parTransId="{0886BBFB-69CC-4F6D-878A-7CCA9AEC421D}" sibTransId="{8E662D52-2F40-4C56-8B73-70774584E718}"/>
    <dgm:cxn modelId="{58060279-97A5-4E05-B708-A61255E5B3B5}" type="presOf" srcId="{BB99F557-5B6F-4D5B-8C7F-D1F1396B9310}" destId="{A51EDA06-DAC2-4631-A0EA-6FF1691C45AF}" srcOrd="0" destOrd="0" presId="urn:microsoft.com/office/officeart/2005/8/layout/cycle6"/>
    <dgm:cxn modelId="{90199DE3-EBDD-4F6A-B6E1-8BFCE7CD31F5}" type="presOf" srcId="{12911A15-4F36-455E-8E7D-82C28D8F9D69}" destId="{FF1318AE-42E9-4A25-B9DC-A4EAB4EC3A2E}" srcOrd="0" destOrd="0" presId="urn:microsoft.com/office/officeart/2005/8/layout/cycle6"/>
    <dgm:cxn modelId="{890053C5-900F-4817-9FF3-A5D3014042FF}" srcId="{975AB4FC-9B1F-4088-A010-47D9B6E64E67}" destId="{BB99F557-5B6F-4D5B-8C7F-D1F1396B9310}" srcOrd="0" destOrd="0" parTransId="{691B98FD-B626-47EE-95A7-DED0BFC80E3D}" sibTransId="{77AD96C2-D469-4127-AA94-41BC210B7671}"/>
    <dgm:cxn modelId="{E8687E44-9345-4B95-848C-C6F7C9833AEE}" srcId="{975AB4FC-9B1F-4088-A010-47D9B6E64E67}" destId="{9F471DF9-42E2-4A7A-B16F-CA16D7DAC5BB}" srcOrd="1" destOrd="0" parTransId="{FDE83959-AE42-43DF-B986-31964409637B}" sibTransId="{4BF9CED2-619D-44FD-96F3-4A0629649A9B}"/>
    <dgm:cxn modelId="{925CBF4B-0DA9-4D81-BCD2-78D1B541C354}" type="presOf" srcId="{9F471DF9-42E2-4A7A-B16F-CA16D7DAC5BB}" destId="{475FC954-A04C-4AD2-AAE1-E441397BEAFD}" srcOrd="0" destOrd="0" presId="urn:microsoft.com/office/officeart/2005/8/layout/cycle6"/>
    <dgm:cxn modelId="{5522F6C3-1D54-423E-BCF6-1F6777321221}" srcId="{975AB4FC-9B1F-4088-A010-47D9B6E64E67}" destId="{12911A15-4F36-455E-8E7D-82C28D8F9D69}" srcOrd="2" destOrd="0" parTransId="{CB1AD8DB-F5DC-4ADC-9073-AB4587A3DA8F}" sibTransId="{36A95227-AD95-4B47-9FDB-1986A42BCE9B}"/>
    <dgm:cxn modelId="{DE38E40A-BAF6-426B-A334-DB9A595FC883}" type="presOf" srcId="{36A95227-AD95-4B47-9FDB-1986A42BCE9B}" destId="{1D9F58CB-4714-41C8-8FFF-49A53BD4C46B}" srcOrd="0" destOrd="0" presId="urn:microsoft.com/office/officeart/2005/8/layout/cycle6"/>
    <dgm:cxn modelId="{508AF4A1-E16B-4CB1-AF47-A6478F56B51B}" type="presOf" srcId="{3128B2B1-C72B-4F2B-9C00-5DCE63BED71B}" destId="{EFF60792-1CB4-45BC-B721-1A31E1ED6D58}" srcOrd="0" destOrd="0" presId="urn:microsoft.com/office/officeart/2005/8/layout/cycle6"/>
    <dgm:cxn modelId="{020B5320-21E3-4DB6-B12E-E13221E01A02}" type="presOf" srcId="{4BF9CED2-619D-44FD-96F3-4A0629649A9B}" destId="{487E6171-EE9F-465A-ACEF-9278E9864EA0}" srcOrd="0" destOrd="0" presId="urn:microsoft.com/office/officeart/2005/8/layout/cycle6"/>
    <dgm:cxn modelId="{0058194B-3BF1-4451-94A4-08811E062642}" type="presOf" srcId="{975AB4FC-9B1F-4088-A010-47D9B6E64E67}" destId="{D4D3B3CD-5196-45CD-A871-6974DBD2E1B2}" srcOrd="0" destOrd="0" presId="urn:microsoft.com/office/officeart/2005/8/layout/cycle6"/>
    <dgm:cxn modelId="{BF853466-BD70-4731-B1DE-60375806036E}" type="presParOf" srcId="{D4D3B3CD-5196-45CD-A871-6974DBD2E1B2}" destId="{A51EDA06-DAC2-4631-A0EA-6FF1691C45AF}" srcOrd="0" destOrd="0" presId="urn:microsoft.com/office/officeart/2005/8/layout/cycle6"/>
    <dgm:cxn modelId="{D1EF9ED2-9141-45BF-98D7-087825DB361B}" type="presParOf" srcId="{D4D3B3CD-5196-45CD-A871-6974DBD2E1B2}" destId="{A3D77E58-2402-4553-BD4B-13257D96D81A}" srcOrd="1" destOrd="0" presId="urn:microsoft.com/office/officeart/2005/8/layout/cycle6"/>
    <dgm:cxn modelId="{50F1EA9E-6E10-4DA9-BF77-1455E9262AD1}" type="presParOf" srcId="{D4D3B3CD-5196-45CD-A871-6974DBD2E1B2}" destId="{CCB7C082-491E-40FF-873A-CE3958ACB635}" srcOrd="2" destOrd="0" presId="urn:microsoft.com/office/officeart/2005/8/layout/cycle6"/>
    <dgm:cxn modelId="{09E041CD-A2E8-49AA-B9CB-3CE5B665BF29}" type="presParOf" srcId="{D4D3B3CD-5196-45CD-A871-6974DBD2E1B2}" destId="{475FC954-A04C-4AD2-AAE1-E441397BEAFD}" srcOrd="3" destOrd="0" presId="urn:microsoft.com/office/officeart/2005/8/layout/cycle6"/>
    <dgm:cxn modelId="{0533FDF4-8DC6-4813-AB03-CA5BCE0FBA07}" type="presParOf" srcId="{D4D3B3CD-5196-45CD-A871-6974DBD2E1B2}" destId="{F196C3C5-E3A7-460D-84D9-A5F69B02C002}" srcOrd="4" destOrd="0" presId="urn:microsoft.com/office/officeart/2005/8/layout/cycle6"/>
    <dgm:cxn modelId="{FF154A51-A82F-4476-AAAB-2458BC9E9DB8}" type="presParOf" srcId="{D4D3B3CD-5196-45CD-A871-6974DBD2E1B2}" destId="{487E6171-EE9F-465A-ACEF-9278E9864EA0}" srcOrd="5" destOrd="0" presId="urn:microsoft.com/office/officeart/2005/8/layout/cycle6"/>
    <dgm:cxn modelId="{E91AB9C2-8430-4D57-8FC7-BF999BD95F25}" type="presParOf" srcId="{D4D3B3CD-5196-45CD-A871-6974DBD2E1B2}" destId="{FF1318AE-42E9-4A25-B9DC-A4EAB4EC3A2E}" srcOrd="6" destOrd="0" presId="urn:microsoft.com/office/officeart/2005/8/layout/cycle6"/>
    <dgm:cxn modelId="{EC791C70-E26A-4F35-8094-F314F1D97B2B}" type="presParOf" srcId="{D4D3B3CD-5196-45CD-A871-6974DBD2E1B2}" destId="{D1921EF7-0B0D-4E10-ACDE-C4F0AA9D45A1}" srcOrd="7" destOrd="0" presId="urn:microsoft.com/office/officeart/2005/8/layout/cycle6"/>
    <dgm:cxn modelId="{937FACCE-2C92-488A-AF4A-33BB5296018A}" type="presParOf" srcId="{D4D3B3CD-5196-45CD-A871-6974DBD2E1B2}" destId="{1D9F58CB-4714-41C8-8FFF-49A53BD4C46B}" srcOrd="8" destOrd="0" presId="urn:microsoft.com/office/officeart/2005/8/layout/cycle6"/>
    <dgm:cxn modelId="{421BAA38-1790-4AE4-9089-2D6A6A84E012}" type="presParOf" srcId="{D4D3B3CD-5196-45CD-A871-6974DBD2E1B2}" destId="{EFF60792-1CB4-45BC-B721-1A31E1ED6D58}" srcOrd="9" destOrd="0" presId="urn:microsoft.com/office/officeart/2005/8/layout/cycle6"/>
    <dgm:cxn modelId="{33E38605-7E9B-406B-8CC5-E43DD0F1541E}" type="presParOf" srcId="{D4D3B3CD-5196-45CD-A871-6974DBD2E1B2}" destId="{746B5B65-A1D0-4FE7-AB2A-31BCA145AD84}" srcOrd="10" destOrd="0" presId="urn:microsoft.com/office/officeart/2005/8/layout/cycle6"/>
    <dgm:cxn modelId="{311FA51B-8377-494B-8F2F-9A364AA431C0}" type="presParOf" srcId="{D4D3B3CD-5196-45CD-A871-6974DBD2E1B2}" destId="{E186B812-AD22-40C3-B14C-C45E3B0A3884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1EDA06-DAC2-4631-A0EA-6FF1691C45AF}">
      <dsp:nvSpPr>
        <dsp:cNvPr id="0" name=""/>
        <dsp:cNvSpPr/>
      </dsp:nvSpPr>
      <dsp:spPr>
        <a:xfrm>
          <a:off x="2925541" y="985"/>
          <a:ext cx="2068955" cy="13448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6">
                  <a:lumMod val="75000"/>
                </a:schemeClr>
              </a:solidFill>
            </a:rPr>
            <a:t>Познавательные процессы</a:t>
          </a:r>
          <a:endParaRPr lang="ru-RU" sz="2000" b="1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2991190" y="66634"/>
        <a:ext cx="1937657" cy="1213522"/>
      </dsp:txXfrm>
    </dsp:sp>
    <dsp:sp modelId="{CCB7C082-491E-40FF-873A-CE3958ACB635}">
      <dsp:nvSpPr>
        <dsp:cNvPr id="0" name=""/>
        <dsp:cNvSpPr/>
      </dsp:nvSpPr>
      <dsp:spPr>
        <a:xfrm>
          <a:off x="1737020" y="673395"/>
          <a:ext cx="4445996" cy="4445996"/>
        </a:xfrm>
        <a:custGeom>
          <a:avLst/>
          <a:gdLst/>
          <a:ahLst/>
          <a:cxnLst/>
          <a:rect l="0" t="0" r="0" b="0"/>
          <a:pathLst>
            <a:path>
              <a:moveTo>
                <a:pt x="3272397" y="263283"/>
              </a:moveTo>
              <a:arcTo wR="2222998" hR="2222998" stAng="17890105" swAng="2627378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5FC954-A04C-4AD2-AAE1-E441397BEAFD}">
      <dsp:nvSpPr>
        <dsp:cNvPr id="0" name=""/>
        <dsp:cNvSpPr/>
      </dsp:nvSpPr>
      <dsp:spPr>
        <a:xfrm>
          <a:off x="5148539" y="2223983"/>
          <a:ext cx="2068955" cy="13448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6">
                  <a:lumMod val="75000"/>
                </a:schemeClr>
              </a:solidFill>
            </a:rPr>
            <a:t>Адаптация и социализация</a:t>
          </a:r>
          <a:endParaRPr lang="ru-RU" sz="2000" b="1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5214188" y="2289632"/>
        <a:ext cx="1937657" cy="1213522"/>
      </dsp:txXfrm>
    </dsp:sp>
    <dsp:sp modelId="{487E6171-EE9F-465A-ACEF-9278E9864EA0}">
      <dsp:nvSpPr>
        <dsp:cNvPr id="0" name=""/>
        <dsp:cNvSpPr/>
      </dsp:nvSpPr>
      <dsp:spPr>
        <a:xfrm>
          <a:off x="1737020" y="673395"/>
          <a:ext cx="4445996" cy="4445996"/>
        </a:xfrm>
        <a:custGeom>
          <a:avLst/>
          <a:gdLst/>
          <a:ahLst/>
          <a:cxnLst/>
          <a:rect l="0" t="0" r="0" b="0"/>
          <a:pathLst>
            <a:path>
              <a:moveTo>
                <a:pt x="4336691" y="2911490"/>
              </a:moveTo>
              <a:arcTo wR="2222998" hR="2222998" stAng="1082517" swAng="2627378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1318AE-42E9-4A25-B9DC-A4EAB4EC3A2E}">
      <dsp:nvSpPr>
        <dsp:cNvPr id="0" name=""/>
        <dsp:cNvSpPr/>
      </dsp:nvSpPr>
      <dsp:spPr>
        <a:xfrm>
          <a:off x="2925541" y="4446981"/>
          <a:ext cx="2068955" cy="13448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6">
                  <a:lumMod val="75000"/>
                </a:schemeClr>
              </a:solidFill>
            </a:rPr>
            <a:t>Речь</a:t>
          </a:r>
          <a:endParaRPr lang="ru-RU" sz="2000" b="1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2991190" y="4512630"/>
        <a:ext cx="1937657" cy="1213522"/>
      </dsp:txXfrm>
    </dsp:sp>
    <dsp:sp modelId="{1D9F58CB-4714-41C8-8FFF-49A53BD4C46B}">
      <dsp:nvSpPr>
        <dsp:cNvPr id="0" name=""/>
        <dsp:cNvSpPr/>
      </dsp:nvSpPr>
      <dsp:spPr>
        <a:xfrm>
          <a:off x="1737020" y="673395"/>
          <a:ext cx="4445996" cy="4445996"/>
        </a:xfrm>
        <a:custGeom>
          <a:avLst/>
          <a:gdLst/>
          <a:ahLst/>
          <a:cxnLst/>
          <a:rect l="0" t="0" r="0" b="0"/>
          <a:pathLst>
            <a:path>
              <a:moveTo>
                <a:pt x="1173598" y="4182713"/>
              </a:moveTo>
              <a:arcTo wR="2222998" hR="2222998" stAng="7090105" swAng="2627378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F60792-1CB4-45BC-B721-1A31E1ED6D58}">
      <dsp:nvSpPr>
        <dsp:cNvPr id="0" name=""/>
        <dsp:cNvSpPr/>
      </dsp:nvSpPr>
      <dsp:spPr>
        <a:xfrm>
          <a:off x="702543" y="2223983"/>
          <a:ext cx="2068955" cy="13448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6">
                  <a:lumMod val="75000"/>
                </a:schemeClr>
              </a:solidFill>
            </a:rPr>
            <a:t>Регуляторные способности</a:t>
          </a:r>
          <a:endParaRPr lang="ru-RU" sz="2000" b="1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768192" y="2289632"/>
        <a:ext cx="1937657" cy="1213522"/>
      </dsp:txXfrm>
    </dsp:sp>
    <dsp:sp modelId="{E186B812-AD22-40C3-B14C-C45E3B0A3884}">
      <dsp:nvSpPr>
        <dsp:cNvPr id="0" name=""/>
        <dsp:cNvSpPr/>
      </dsp:nvSpPr>
      <dsp:spPr>
        <a:xfrm>
          <a:off x="1737020" y="673395"/>
          <a:ext cx="4445996" cy="4445996"/>
        </a:xfrm>
        <a:custGeom>
          <a:avLst/>
          <a:gdLst/>
          <a:ahLst/>
          <a:cxnLst/>
          <a:rect l="0" t="0" r="0" b="0"/>
          <a:pathLst>
            <a:path>
              <a:moveTo>
                <a:pt x="109304" y="1534506"/>
              </a:moveTo>
              <a:arcTo wR="2222998" hR="2222998" stAng="11882517" swAng="2627378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620688"/>
            <a:ext cx="8712968" cy="275962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2"/>
                </a:solidFill>
              </a:rPr>
              <a:t>Доклад из опыта работы </a:t>
            </a:r>
            <a:r>
              <a:rPr lang="ru-RU" sz="3200" dirty="0">
                <a:solidFill>
                  <a:schemeClr val="accent2"/>
                </a:solidFill>
              </a:rPr>
              <a:t/>
            </a:r>
            <a:br>
              <a:rPr lang="ru-RU" sz="3200" dirty="0">
                <a:solidFill>
                  <a:schemeClr val="accent2"/>
                </a:solidFill>
              </a:rPr>
            </a:br>
            <a:r>
              <a:rPr lang="ru-RU" sz="3200" dirty="0" smtClean="0">
                <a:solidFill>
                  <a:schemeClr val="accent2"/>
                </a:solidFill>
              </a:rPr>
              <a:t/>
            </a:r>
            <a:br>
              <a:rPr lang="ru-RU" sz="3200" dirty="0" smtClean="0">
                <a:solidFill>
                  <a:schemeClr val="accent2"/>
                </a:solidFill>
              </a:rPr>
            </a:br>
            <a:r>
              <a:rPr lang="ru-RU" sz="3200" b="1" dirty="0" smtClean="0">
                <a:solidFill>
                  <a:schemeClr val="accent2"/>
                </a:solidFill>
              </a:rPr>
              <a:t>«</a:t>
            </a:r>
            <a:r>
              <a:rPr lang="ru-RU" sz="3200" dirty="0">
                <a:solidFill>
                  <a:schemeClr val="accent2"/>
                </a:solidFill>
              </a:rPr>
              <a:t>Теоретические и </a:t>
            </a:r>
            <a:r>
              <a:rPr lang="ru-RU" sz="3200" dirty="0" err="1">
                <a:solidFill>
                  <a:schemeClr val="accent2"/>
                </a:solidFill>
              </a:rPr>
              <a:t>эксперементальные</a:t>
            </a:r>
            <a:r>
              <a:rPr lang="ru-RU" sz="3200" dirty="0">
                <a:solidFill>
                  <a:schemeClr val="accent2"/>
                </a:solidFill>
              </a:rPr>
              <a:t> методы изучения интеллектуальной деятельности дошкольника</a:t>
            </a:r>
            <a:r>
              <a:rPr lang="ru-RU" sz="3200" b="1" dirty="0" smtClean="0">
                <a:solidFill>
                  <a:schemeClr val="accent2"/>
                </a:solidFill>
              </a:rPr>
              <a:t>»</a:t>
            </a:r>
            <a:endParaRPr lang="ru-RU" sz="3200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4293096"/>
            <a:ext cx="6511131" cy="1944216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Подготовила:</a:t>
            </a:r>
          </a:p>
          <a:p>
            <a:pPr algn="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Педагог-психолог </a:t>
            </a:r>
          </a:p>
          <a:p>
            <a:pPr algn="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МАДОУ «Детский сад комбинированного вида №13 г. Шебекино»</a:t>
            </a:r>
          </a:p>
          <a:p>
            <a:pPr algn="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Батуева А.Ю.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726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1"/>
          <p:cNvSpPr>
            <a:spLocks noGrp="1"/>
          </p:cNvSpPr>
          <p:nvPr>
            <p:ph idx="1"/>
          </p:nvPr>
        </p:nvSpPr>
        <p:spPr>
          <a:xfrm>
            <a:off x="251520" y="476672"/>
            <a:ext cx="8496943" cy="5649491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Методика </a:t>
            </a:r>
            <a:r>
              <a:rPr lang="ru-RU" sz="2000" dirty="0" err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Кооса</a:t>
            </a:r>
            <a:endParaRPr lang="ru-RU" sz="2000" dirty="0" smtClean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С. </a:t>
            </a:r>
            <a:r>
              <a:rPr lang="ru-RU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Коос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Цель: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определение уровня сформированности пространственного мышления, его особенностей, оценка возможности осуществления ребенком пространственного анализа и синтеза.</a:t>
            </a:r>
            <a:r>
              <a:rPr lang="ru-RU" b="0" dirty="0" smtClean="0">
                <a:latin typeface="Arial"/>
              </a:rPr>
              <a:t> </a:t>
            </a: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Форма проведения: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индивидуальная</a:t>
            </a: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Материал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: набор четырёхцветных кубиков (9 штук), набор цветных узоров (12 узоров).</a:t>
            </a:r>
            <a:endParaRPr lang="ru-RU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88" indent="14288" algn="just"/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Возраст: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3,5 – 10 лет </a:t>
            </a:r>
            <a:endParaRPr lang="ru-RU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C:\Users\ACER\Desktop\a9d574bf6daaf2e0c70206c4dewm--kukly-i-igrushki-kubiki-koosa-kos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140968"/>
            <a:ext cx="5356932" cy="342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5774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1"/>
          <p:cNvSpPr>
            <a:spLocks noGrp="1"/>
          </p:cNvSpPr>
          <p:nvPr>
            <p:ph idx="1"/>
          </p:nvPr>
        </p:nvSpPr>
        <p:spPr>
          <a:xfrm>
            <a:off x="251520" y="476672"/>
            <a:ext cx="8496943" cy="5649491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Предметная классификация</a:t>
            </a: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модификации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Н.Я. Семаго, М.М. Семаго</a:t>
            </a: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Цель: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выявление актуального уровня развития понятийного мышления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b="0" dirty="0" smtClean="0">
              <a:latin typeface="Arial"/>
            </a:endParaRP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Форма проведения: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индивидуальная</a:t>
            </a: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Материал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набор карточек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</a:p>
          <a:p>
            <a:pPr marL="1588" indent="14288" algn="just"/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реалистическими изображениями </a:t>
            </a:r>
          </a:p>
          <a:p>
            <a:pPr marL="1588" indent="14288" algn="just"/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(2 серии по 25 и 32 карточки)</a:t>
            </a:r>
            <a:endParaRPr lang="ru-RU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88" indent="14288" algn="just"/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Возраст: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3 – </a:t>
            </a:r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 лет </a:t>
            </a:r>
            <a:endParaRPr lang="ru-RU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ACER\Desktop\034c22b0e4da94386119265c3c2225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972838"/>
            <a:ext cx="3222991" cy="458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7480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1"/>
          <p:cNvSpPr>
            <a:spLocks noGrp="1"/>
          </p:cNvSpPr>
          <p:nvPr>
            <p:ph idx="1"/>
          </p:nvPr>
        </p:nvSpPr>
        <p:spPr>
          <a:xfrm>
            <a:off x="251520" y="476672"/>
            <a:ext cx="8496943" cy="5649491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Исключение предметов (4-й лишний)</a:t>
            </a: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модификации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Н.Я. Семаго, М.М. Семаго</a:t>
            </a: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Цель: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исследование уровня сформированности обобщения, понятийного развития и возможности вычленения существенных, смыслообразующих признаков, выявление особенностей когнитивного стиля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b="0" dirty="0" smtClean="0">
              <a:latin typeface="Arial"/>
            </a:endParaRP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Форма проведения: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индивидуальная</a:t>
            </a: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Материал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набор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изображений, где каждое задание представляет собой 4 изображения различных предметов, объединённых общей рамкой.</a:t>
            </a:r>
            <a:endParaRPr lang="ru-RU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88" indent="14288" algn="just"/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Возраст: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3,5 – 13 лет </a:t>
            </a:r>
            <a:endParaRPr lang="ru-RU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C:\Users\ACER\Desktop\hello_html_46e221b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28206"/>
            <a:ext cx="3420293" cy="3334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9683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1"/>
          <p:cNvSpPr>
            <a:spLocks noGrp="1"/>
          </p:cNvSpPr>
          <p:nvPr>
            <p:ph idx="1"/>
          </p:nvPr>
        </p:nvSpPr>
        <p:spPr>
          <a:xfrm>
            <a:off x="251520" y="476672"/>
            <a:ext cx="8496943" cy="5649491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Установление последовательности событий</a:t>
            </a: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модификации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Н.Я. Семаго, М.М. Семаго</a:t>
            </a: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Цель: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исследование особенностей мыслительной деятельности ребенка, возможности установления причинно-следственных и пространственно-временных связей, анализ речевого развития ребенка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b="0" dirty="0" smtClean="0">
              <a:latin typeface="Arial"/>
            </a:endParaRP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Форма проведения: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индивидуальная</a:t>
            </a: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Материал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: 3-4 картинки с сюжетной </a:t>
            </a:r>
          </a:p>
          <a:p>
            <a:pPr marL="1588" indent="14288" algn="just"/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последовательностью.</a:t>
            </a:r>
            <a:endParaRPr lang="ru-RU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88" indent="14288" algn="just"/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Возраст: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3,5 – </a:t>
            </a:r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 лет </a:t>
            </a:r>
            <a:endParaRPr lang="ru-RU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ACER\Desktop\image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204864"/>
            <a:ext cx="2664296" cy="441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880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1"/>
          <p:cNvSpPr>
            <a:spLocks noGrp="1"/>
          </p:cNvSpPr>
          <p:nvPr>
            <p:ph idx="1"/>
          </p:nvPr>
        </p:nvSpPr>
        <p:spPr>
          <a:xfrm>
            <a:off x="251520" y="476672"/>
            <a:ext cx="8496943" cy="5649491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Исследование субъективной оценки межличностных отношений ребенка (СОМОР)</a:t>
            </a: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модификации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Н.Я. Семаго, М.М. Семаго</a:t>
            </a: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Цель: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оценка субъективного представления ребенка о его взаимоотношениях с окружающими взрослыми и детьми, о самом себе и своём месте в системе значимых для ребенка социальных взаимодействий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b="0" dirty="0" smtClean="0">
              <a:latin typeface="Arial"/>
            </a:endParaRP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Форма проведения: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индивидуальная</a:t>
            </a: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Материал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: 8 схематичных изображений .</a:t>
            </a:r>
            <a:endParaRPr lang="ru-RU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88" indent="14288" algn="just"/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Возраст: </a:t>
            </a:r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 – 11 лет </a:t>
            </a:r>
            <a:endParaRPr lang="ru-RU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C:\Users\ACER\Desktop\som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7" y="3356992"/>
            <a:ext cx="4566767" cy="3151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8648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1"/>
          <p:cNvSpPr>
            <a:spLocks noGrp="1"/>
          </p:cNvSpPr>
          <p:nvPr>
            <p:ph idx="1"/>
          </p:nvPr>
        </p:nvSpPr>
        <p:spPr>
          <a:xfrm>
            <a:off x="251520" y="476672"/>
            <a:ext cx="8496943" cy="5649491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Методика «Эмоциональные лица»</a:t>
            </a: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модификации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Н.Я. Семаго, М.М. Семаго</a:t>
            </a: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Цель: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оценка возможности адекватного опознания эмоционального состояния, точность и качество этого опознания, возможность соотнесения с личными переживаниями ребенка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b="0" dirty="0" smtClean="0">
              <a:latin typeface="Arial"/>
            </a:endParaRP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Форма проведения: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индивидуальная</a:t>
            </a: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Материал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: 2 серии изображений эмоциональной лицевой экспрессии.</a:t>
            </a:r>
            <a:endParaRPr lang="ru-RU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88" indent="14288" algn="just"/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Возраст: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3 – 12 лет </a:t>
            </a:r>
            <a:endParaRPr lang="ru-RU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C:\Users\ACER\Desktop\emocionalnie_lic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195694"/>
            <a:ext cx="4975200" cy="322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8060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Спасибо за внимание!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60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548680"/>
            <a:ext cx="8640960" cy="59766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0" dirty="0" smtClean="0">
                <a:solidFill>
                  <a:srgbClr val="FF0000"/>
                </a:solidFill>
              </a:rPr>
              <a:t>Интеллект - ?</a:t>
            </a:r>
          </a:p>
          <a:p>
            <a:pPr marL="0" indent="0" algn="ctr">
              <a:buNone/>
            </a:pPr>
            <a:endParaRPr lang="ru-RU" sz="2000" b="0" dirty="0" smtClean="0"/>
          </a:p>
          <a:p>
            <a:pPr marL="0" indent="0" algn="ctr">
              <a:buNone/>
            </a:pPr>
            <a:r>
              <a:rPr lang="ru-RU" sz="2000" b="0" dirty="0" smtClean="0"/>
              <a:t>М.А</a:t>
            </a:r>
            <a:r>
              <a:rPr lang="ru-RU" sz="2000" b="0" dirty="0"/>
              <a:t>. Холодная </a:t>
            </a:r>
            <a:r>
              <a:rPr lang="ru-RU" sz="2000" b="0" dirty="0" smtClean="0"/>
              <a:t>выделяет </a:t>
            </a:r>
            <a:r>
              <a:rPr lang="ru-RU" sz="2000" b="0" dirty="0" smtClean="0">
                <a:solidFill>
                  <a:srgbClr val="FF0000"/>
                </a:solidFill>
              </a:rPr>
              <a:t>8</a:t>
            </a:r>
            <a:r>
              <a:rPr lang="ru-RU" sz="2000" b="0" dirty="0" smtClean="0"/>
              <a:t> подходов к определению и исследованию интеллекта, в которых он трактуется, как:</a:t>
            </a:r>
          </a:p>
          <a:p>
            <a:pPr algn="just">
              <a:buFontTx/>
              <a:buChar char="-"/>
            </a:pPr>
            <a:r>
              <a:rPr lang="ru-RU" sz="2000" b="0" dirty="0" smtClean="0"/>
              <a:t>Познавательные образы и содержание долговременной семантической памяти;</a:t>
            </a:r>
          </a:p>
          <a:p>
            <a:pPr algn="just">
              <a:buFontTx/>
              <a:buChar char="-"/>
            </a:pPr>
            <a:r>
              <a:rPr lang="ru-RU" sz="2000" b="0" dirty="0" smtClean="0"/>
              <a:t>Результат социализации и влияния культуры;</a:t>
            </a:r>
          </a:p>
          <a:p>
            <a:pPr algn="just">
              <a:buFontTx/>
              <a:buChar char="-"/>
            </a:pPr>
            <a:r>
              <a:rPr lang="ru-RU" sz="2000" b="0" dirty="0" smtClean="0"/>
              <a:t>Совершенная формы адаптации организма;</a:t>
            </a:r>
          </a:p>
          <a:p>
            <a:pPr algn="just">
              <a:buFontTx/>
              <a:buChar char="-"/>
            </a:pPr>
            <a:r>
              <a:rPr lang="ru-RU" sz="2000" b="0" dirty="0" smtClean="0"/>
              <a:t>Аспект теории мышления;</a:t>
            </a:r>
          </a:p>
          <a:p>
            <a:pPr algn="just">
              <a:buFontTx/>
              <a:buChar char="-"/>
            </a:pPr>
            <a:r>
              <a:rPr lang="ru-RU" sz="2000" b="0" dirty="0" smtClean="0"/>
              <a:t>Результат обучения;</a:t>
            </a:r>
          </a:p>
          <a:p>
            <a:pPr algn="just">
              <a:buFontTx/>
              <a:buChar char="-"/>
            </a:pPr>
            <a:r>
              <a:rPr lang="ru-RU" sz="2000" b="0" dirty="0"/>
              <a:t>П</a:t>
            </a:r>
            <a:r>
              <a:rPr lang="ru-RU" sz="2000" b="0" dirty="0" smtClean="0"/>
              <a:t>роцесс переработки информации;</a:t>
            </a:r>
          </a:p>
          <a:p>
            <a:pPr algn="just">
              <a:buFontTx/>
              <a:buChar char="-"/>
            </a:pPr>
            <a:r>
              <a:rPr lang="ru-RU" sz="2000" b="0" dirty="0" smtClean="0"/>
              <a:t>Познавательный процесс;</a:t>
            </a:r>
          </a:p>
          <a:p>
            <a:pPr algn="just">
              <a:buFontTx/>
              <a:buChar char="-"/>
            </a:pPr>
            <a:r>
              <a:rPr lang="ru-RU" sz="2000" b="0" dirty="0" err="1" smtClean="0"/>
              <a:t>Саморегуляция</a:t>
            </a:r>
            <a:r>
              <a:rPr lang="ru-RU" sz="2000" b="0" dirty="0" smtClean="0"/>
              <a:t> психической деятельности.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8249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060848"/>
            <a:ext cx="8640960" cy="323467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442913" algn="just">
              <a:buNone/>
            </a:pPr>
            <a:r>
              <a:rPr lang="ru-RU" sz="2000" b="0" i="1" dirty="0" smtClean="0"/>
              <a:t>«Хотя </a:t>
            </a:r>
            <a:r>
              <a:rPr lang="ru-RU" sz="2000" b="0" i="1" dirty="0"/>
              <a:t>у психологов, занимающихся изучением интеллектуальных процессов, до сих пор нет единой точки зрения на природу интеллекта, это не мешает </a:t>
            </a:r>
            <a:r>
              <a:rPr lang="ru-RU" sz="2000" b="0" i="1" dirty="0" smtClean="0"/>
              <a:t>им </a:t>
            </a:r>
            <a:r>
              <a:rPr lang="ru-RU" sz="2000" b="0" i="1" dirty="0"/>
              <a:t>его измерять и </a:t>
            </a:r>
            <a:r>
              <a:rPr lang="ru-RU" sz="2000" b="0" i="1" dirty="0" smtClean="0"/>
              <a:t>развивать».</a:t>
            </a:r>
          </a:p>
          <a:p>
            <a:pPr marL="0" indent="442913" algn="r">
              <a:buNone/>
            </a:pPr>
            <a:r>
              <a:rPr lang="ru-RU" sz="2000" b="0" dirty="0"/>
              <a:t>М.А. Холодная</a:t>
            </a:r>
          </a:p>
        </p:txBody>
      </p:sp>
    </p:spTree>
    <p:extLst>
      <p:ext uri="{BB962C8B-B14F-4D97-AF65-F5344CB8AC3E}">
        <p14:creationId xmlns:p14="http://schemas.microsoft.com/office/powerpoint/2010/main" xmlns="" val="379389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80612159"/>
              </p:ext>
            </p:extLst>
          </p:nvPr>
        </p:nvGraphicFramePr>
        <p:xfrm>
          <a:off x="539552" y="548680"/>
          <a:ext cx="7920038" cy="5792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01633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548680"/>
            <a:ext cx="8136903" cy="557748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Динамическое </a:t>
            </a:r>
            <a:r>
              <a:rPr lang="ru-RU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наблюдение (следящая диагностика по Т.В. </a:t>
            </a:r>
            <a:r>
              <a:rPr lang="ru-RU" sz="24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Ахутиной</a:t>
            </a:r>
            <a:r>
              <a:rPr lang="ru-RU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И.О. </a:t>
            </a:r>
            <a:r>
              <a:rPr lang="ru-RU" sz="24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Камардиной</a:t>
            </a:r>
            <a:r>
              <a:rPr lang="ru-RU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Н.М. Пылаевой</a:t>
            </a:r>
            <a:r>
              <a:rPr lang="ru-RU" sz="2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 algn="ctr">
              <a:buNone/>
            </a:pPr>
            <a:endParaRPr lang="ru-RU" sz="2000" b="1" dirty="0" smtClean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+mj-lt"/>
              <a:buAutoNum type="arabicPeriod"/>
            </a:pPr>
            <a:r>
              <a:rPr lang="ru-RU" sz="2000" b="0" dirty="0">
                <a:solidFill>
                  <a:srgbClr val="FF0000"/>
                </a:solidFill>
              </a:rPr>
              <a:t>Работоспособность, утомляемость.</a:t>
            </a:r>
          </a:p>
          <a:p>
            <a:pPr>
              <a:buFont typeface="+mj-lt"/>
              <a:buAutoNum type="arabicPeriod"/>
            </a:pPr>
            <a:r>
              <a:rPr lang="ru-RU" sz="2000" b="0" dirty="0">
                <a:solidFill>
                  <a:srgbClr val="FF0000"/>
                </a:solidFill>
              </a:rPr>
              <a:t>Темп работы.</a:t>
            </a:r>
          </a:p>
          <a:p>
            <a:pPr>
              <a:buFont typeface="+mj-lt"/>
              <a:buAutoNum type="arabicPeriod"/>
            </a:pPr>
            <a:r>
              <a:rPr lang="ru-RU" sz="2000" b="0" dirty="0" err="1">
                <a:solidFill>
                  <a:srgbClr val="FF0000"/>
                </a:solidFill>
              </a:rPr>
              <a:t>Гиперактивность</a:t>
            </a:r>
            <a:r>
              <a:rPr lang="ru-RU" sz="2000" b="0" dirty="0">
                <a:solidFill>
                  <a:srgbClr val="FF0000"/>
                </a:solidFill>
              </a:rPr>
              <a:t>, двигательная и речевая расторможенность (уровень активации мозга);</a:t>
            </a:r>
          </a:p>
          <a:p>
            <a:pPr>
              <a:buFont typeface="+mj-lt"/>
              <a:buAutoNum type="arabicPeriod"/>
            </a:pPr>
            <a:r>
              <a:rPr lang="ru-RU" sz="2000" b="0" dirty="0">
                <a:solidFill>
                  <a:schemeClr val="accent6">
                    <a:lumMod val="50000"/>
                  </a:schemeClr>
                </a:solidFill>
              </a:rPr>
              <a:t>Внимательность, организованность и следование инструкциям воспитателя;</a:t>
            </a:r>
          </a:p>
          <a:p>
            <a:pPr>
              <a:buFont typeface="+mj-lt"/>
              <a:buAutoNum type="arabicPeriod"/>
            </a:pPr>
            <a:r>
              <a:rPr lang="ru-RU" sz="2000" b="0" dirty="0">
                <a:solidFill>
                  <a:schemeClr val="accent6">
                    <a:lumMod val="50000"/>
                  </a:schemeClr>
                </a:solidFill>
              </a:rPr>
              <a:t>Быстрота включения в работу.</a:t>
            </a:r>
          </a:p>
          <a:p>
            <a:pPr>
              <a:buFont typeface="+mj-lt"/>
              <a:buAutoNum type="arabicPeriod"/>
            </a:pPr>
            <a:r>
              <a:rPr lang="ru-RU" sz="2000" b="0" dirty="0">
                <a:solidFill>
                  <a:schemeClr val="accent6">
                    <a:lumMod val="50000"/>
                  </a:schemeClr>
                </a:solidFill>
              </a:rPr>
              <a:t>Импульсивность,</a:t>
            </a:r>
          </a:p>
          <a:p>
            <a:pPr>
              <a:buFont typeface="+mj-lt"/>
              <a:buAutoNum type="arabicPeriod"/>
            </a:pPr>
            <a:r>
              <a:rPr lang="ru-RU" sz="2000" b="0" dirty="0">
                <a:solidFill>
                  <a:schemeClr val="accent6">
                    <a:lumMod val="50000"/>
                  </a:schemeClr>
                </a:solidFill>
              </a:rPr>
              <a:t> Инертность.</a:t>
            </a:r>
          </a:p>
          <a:p>
            <a:pPr>
              <a:buFont typeface="+mj-lt"/>
              <a:buAutoNum type="arabicPeriod"/>
            </a:pPr>
            <a:r>
              <a:rPr lang="ru-RU" sz="2000" b="0" dirty="0">
                <a:solidFill>
                  <a:schemeClr val="accent6">
                    <a:lumMod val="50000"/>
                  </a:schemeClr>
                </a:solidFill>
              </a:rPr>
              <a:t> Навыки самостоятельной и фронтальной работы.</a:t>
            </a:r>
          </a:p>
          <a:p>
            <a:pPr>
              <a:buFont typeface="+mj-lt"/>
              <a:buAutoNum type="arabicPeriod"/>
            </a:pPr>
            <a:r>
              <a:rPr lang="ru-RU" sz="2000" b="0" dirty="0">
                <a:solidFill>
                  <a:schemeClr val="accent6">
                    <a:lumMod val="50000"/>
                  </a:schemeClr>
                </a:solidFill>
              </a:rPr>
              <a:t> Организация рабочего места (функции программирования и контроля).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5792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476672"/>
            <a:ext cx="8352927" cy="5904656"/>
          </a:xfrm>
        </p:spPr>
        <p:txBody>
          <a:bodyPr>
            <a:normAutofit/>
          </a:bodyPr>
          <a:lstStyle/>
          <a:p>
            <a:pPr marL="0" indent="0" algn="ctr"/>
            <a:r>
              <a:rPr lang="ru-RU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Динамическое наблюдение (следящая диагностика по Т.В. </a:t>
            </a:r>
            <a:r>
              <a:rPr lang="ru-RU" sz="2000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Ахутиной</a:t>
            </a:r>
            <a:r>
              <a:rPr lang="ru-RU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И.О. </a:t>
            </a:r>
            <a:r>
              <a:rPr lang="ru-RU" sz="2000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Камардиной</a:t>
            </a:r>
            <a:r>
              <a:rPr lang="ru-RU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Н.М. Пылаевой</a:t>
            </a:r>
            <a:r>
              <a:rPr lang="ru-RU" sz="2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(продолжение)</a:t>
            </a:r>
            <a:endParaRPr lang="ru-RU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b="0" dirty="0">
              <a:solidFill>
                <a:srgbClr val="0070C0"/>
              </a:solidFill>
              <a:latin typeface="Franklin Gothic Book" panose="020B0503020102020204" pitchFamily="34" charset="0"/>
            </a:endParaRPr>
          </a:p>
          <a:p>
            <a:pPr marL="0" indent="0">
              <a:buNone/>
            </a:pPr>
            <a:r>
              <a:rPr lang="ru-RU" sz="2000" b="0" dirty="0" smtClean="0">
                <a:solidFill>
                  <a:srgbClr val="0070C0"/>
                </a:solidFill>
                <a:latin typeface="Franklin Gothic Book" panose="020B0503020102020204" pitchFamily="34" charset="0"/>
              </a:rPr>
              <a:t>10.Умение </a:t>
            </a:r>
            <a:r>
              <a:rPr lang="ru-RU" sz="2000" b="0" dirty="0">
                <a:solidFill>
                  <a:srgbClr val="0070C0"/>
                </a:solidFill>
                <a:latin typeface="Franklin Gothic Book" panose="020B0503020102020204" pitchFamily="34" charset="0"/>
              </a:rPr>
              <a:t>ориентироваться на листе бумаги.</a:t>
            </a:r>
          </a:p>
          <a:p>
            <a:pPr marL="0" indent="0">
              <a:buNone/>
            </a:pPr>
            <a:r>
              <a:rPr lang="ru-RU" sz="2000" b="0" dirty="0">
                <a:solidFill>
                  <a:srgbClr val="0070C0"/>
                </a:solidFill>
                <a:latin typeface="Franklin Gothic Book" panose="020B0503020102020204" pitchFamily="34" charset="0"/>
              </a:rPr>
              <a:t>11. Успешность рисования (состояние переработки зрительно-пространственной информации).</a:t>
            </a:r>
          </a:p>
          <a:p>
            <a:pPr marL="0" indent="0">
              <a:buNone/>
            </a:pPr>
            <a:r>
              <a:rPr lang="ru-RU" sz="2000" b="0" dirty="0">
                <a:solidFill>
                  <a:srgbClr val="FFC000"/>
                </a:solidFill>
                <a:latin typeface="Franklin Gothic Book" panose="020B0503020102020204" pitchFamily="34" charset="0"/>
              </a:rPr>
              <a:t>12. Посадка ребенка за столом.</a:t>
            </a:r>
          </a:p>
          <a:p>
            <a:pPr marL="0" indent="0">
              <a:buNone/>
            </a:pPr>
            <a:r>
              <a:rPr lang="ru-RU" sz="2000" b="0" dirty="0">
                <a:solidFill>
                  <a:srgbClr val="FFC000"/>
                </a:solidFill>
                <a:latin typeface="Franklin Gothic Book" panose="020B0503020102020204" pitchFamily="34" charset="0"/>
              </a:rPr>
              <a:t>13. Правильность удержания карандаша.</a:t>
            </a:r>
          </a:p>
          <a:p>
            <a:pPr marL="0" indent="0">
              <a:buNone/>
            </a:pPr>
            <a:r>
              <a:rPr lang="ru-RU" sz="2000" b="0" dirty="0">
                <a:solidFill>
                  <a:srgbClr val="FFC000"/>
                </a:solidFill>
                <a:latin typeface="Franklin Gothic Book" panose="020B0503020102020204" pitchFamily="34" charset="0"/>
              </a:rPr>
              <a:t>14. Тонкая моторика (переработка кинестетической информации).</a:t>
            </a:r>
          </a:p>
          <a:p>
            <a:pPr marL="0" indent="0">
              <a:buNone/>
            </a:pPr>
            <a:r>
              <a:rPr lang="ru-RU" sz="2000" b="0" dirty="0">
                <a:solidFill>
                  <a:srgbClr val="002060"/>
                </a:solidFill>
                <a:latin typeface="Franklin Gothic Book" panose="020B0503020102020204" pitchFamily="34" charset="0"/>
              </a:rPr>
              <a:t>15. Богатство словаря.</a:t>
            </a:r>
          </a:p>
          <a:p>
            <a:pPr marL="0" indent="0">
              <a:buNone/>
            </a:pPr>
            <a:r>
              <a:rPr lang="ru-RU" sz="2000" b="0" dirty="0">
                <a:solidFill>
                  <a:srgbClr val="002060"/>
                </a:solidFill>
                <a:latin typeface="Franklin Gothic Book" panose="020B0503020102020204" pitchFamily="34" charset="0"/>
              </a:rPr>
              <a:t>16.Удержание инструкции воспитателя со слуха (переработка слуховой информации).</a:t>
            </a:r>
          </a:p>
          <a:p>
            <a:pPr marL="0" indent="0">
              <a:buNone/>
            </a:pPr>
            <a:r>
              <a:rPr lang="ru-RU" sz="2000" b="0" dirty="0">
                <a:solidFill>
                  <a:srgbClr val="491725"/>
                </a:solidFill>
                <a:latin typeface="Franklin Gothic Book" panose="020B0503020102020204" pitchFamily="34" charset="0"/>
              </a:rPr>
              <a:t>17. Построение предложений (серийная организация речи).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6057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1"/>
          <p:cNvSpPr>
            <a:spLocks noGrp="1"/>
          </p:cNvSpPr>
          <p:nvPr>
            <p:ph idx="1"/>
          </p:nvPr>
        </p:nvSpPr>
        <p:spPr>
          <a:xfrm>
            <a:off x="251520" y="476672"/>
            <a:ext cx="8496943" cy="5649491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Таблицы сенсомоторного развития, игры и упражнения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Автор: </a:t>
            </a:r>
            <a:r>
              <a:rPr lang="ru-RU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Х.Зиннхубер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Цель: </a:t>
            </a:r>
            <a:r>
              <a:rPr lang="ru-RU" b="0" dirty="0">
                <a:solidFill>
                  <a:srgbClr val="000000"/>
                </a:solidFill>
                <a:latin typeface="-apple-system"/>
              </a:rPr>
              <a:t>руководство по сенсомоторной диагностике, которое позволяет оценить навыки ребенка, развитие его восприятия и моторики. В пособии представлены игры и упражнения, способствующие общему </a:t>
            </a:r>
            <a:r>
              <a:rPr lang="ru-RU" b="0" dirty="0" smtClean="0">
                <a:solidFill>
                  <a:srgbClr val="000000"/>
                </a:solidFill>
                <a:latin typeface="-apple-system"/>
              </a:rPr>
              <a:t>развитию. </a:t>
            </a:r>
            <a:r>
              <a:rPr lang="ru-RU" b="0" dirty="0"/>
              <a:t>Они сгруппированы по разделам:</a:t>
            </a:r>
            <a:r>
              <a:rPr lang="ru-RU" dirty="0"/>
              <a:t/>
            </a:r>
            <a:br>
              <a:rPr lang="ru-RU" dirty="0"/>
            </a:br>
            <a:r>
              <a:rPr lang="ru-RU" b="0" dirty="0"/>
              <a:t>зрительное восприятие</a:t>
            </a:r>
            <a:r>
              <a:rPr lang="ru-RU" b="0" dirty="0" smtClean="0"/>
              <a:t>; слуховое </a:t>
            </a:r>
            <a:r>
              <a:rPr lang="ru-RU" b="0" dirty="0"/>
              <a:t>восприятие</a:t>
            </a:r>
            <a:r>
              <a:rPr lang="ru-RU" b="0" dirty="0" smtClean="0"/>
              <a:t>; речь; крупная </a:t>
            </a:r>
            <a:r>
              <a:rPr lang="ru-RU" b="0" dirty="0"/>
              <a:t>моторика</a:t>
            </a:r>
            <a:r>
              <a:rPr lang="ru-RU" b="0" dirty="0" smtClean="0"/>
              <a:t>; мелкая </a:t>
            </a:r>
            <a:r>
              <a:rPr lang="ru-RU" b="0" dirty="0"/>
              <a:t>моторика.</a:t>
            </a:r>
            <a:endParaRPr lang="ru-RU" b="0" dirty="0" smtClean="0">
              <a:solidFill>
                <a:srgbClr val="000000"/>
              </a:solidFill>
              <a:latin typeface="-apple-system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Форма проведения: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индивидуальная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Материал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: таблица, </a:t>
            </a:r>
          </a:p>
          <a:p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которую заполняет взрослый 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Возраст: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4 – 7,5 лет </a:t>
            </a:r>
            <a:endParaRPr lang="ru-RU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C:\Users\ACER\Desktop\3GIU42zxxp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470305"/>
            <a:ext cx="4172694" cy="417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3885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476672"/>
            <a:ext cx="8496943" cy="5649491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Методика обследования познавательного развития, диагностическое обучение, качественная и количественная оценка действий ребенка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Авторы: </a:t>
            </a:r>
            <a:r>
              <a:rPr lang="ru-RU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Стребелёва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 Е.А.</a:t>
            </a: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Цель: </a:t>
            </a:r>
            <a:r>
              <a:rPr lang="ru-RU" b="0" dirty="0" smtClean="0"/>
              <a:t>диагностика </a:t>
            </a:r>
            <a:r>
              <a:rPr lang="ru-RU" b="0" dirty="0"/>
              <a:t>всех высших психических функций ребенка, уровня развития, обучаемости, готовности к школе для детей </a:t>
            </a:r>
            <a:r>
              <a:rPr lang="ru-RU" b="0" dirty="0" smtClean="0"/>
              <a:t>6-7 лет. Позволяет выявить </a:t>
            </a:r>
            <a:r>
              <a:rPr lang="ru-RU" b="0" dirty="0"/>
              <a:t>возможные нарушения и дает одновременно возможность определения зон ближайшего и актуального развития, прогноза темпов динамики овладения навыками и  обучения . </a:t>
            </a:r>
            <a:endParaRPr lang="ru-RU" b="0" dirty="0" smtClean="0"/>
          </a:p>
          <a:p>
            <a:pPr marL="1588" indent="14288"/>
            <a:r>
              <a:rPr lang="ru-RU" dirty="0" smtClean="0">
                <a:solidFill>
                  <a:srgbClr val="000000"/>
                </a:solidFill>
                <a:latin typeface="arial cyr"/>
                <a:cs typeface="Arial" panose="020B0604020202020204" pitchFamily="34" charset="0"/>
              </a:rPr>
              <a:t>Объём</a:t>
            </a:r>
            <a:r>
              <a:rPr lang="ru-RU" b="0" dirty="0" smtClean="0">
                <a:solidFill>
                  <a:srgbClr val="000000"/>
                </a:solidFill>
                <a:latin typeface="arial cyr"/>
                <a:cs typeface="Arial" panose="020B0604020202020204" pitchFamily="34" charset="0"/>
              </a:rPr>
              <a:t>: 10 заданий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Форма проведения: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индивидуальная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Стимульный материал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: разрезные, </a:t>
            </a:r>
          </a:p>
          <a:p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сюжетные картинки, </a:t>
            </a:r>
          </a:p>
          <a:p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счётные палочки, лист бумаги, </a:t>
            </a:r>
          </a:p>
          <a:p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цветные карандаши и др.</a:t>
            </a:r>
            <a:endParaRPr lang="ru-RU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Время проведения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: 30-40 минут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 descr="C:\Users\ACER\Desktop\r0vkAQcVLF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068960"/>
            <a:ext cx="4351791" cy="36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4014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1"/>
          <p:cNvSpPr>
            <a:spLocks noGrp="1"/>
          </p:cNvSpPr>
          <p:nvPr>
            <p:ph idx="1"/>
          </p:nvPr>
        </p:nvSpPr>
        <p:spPr>
          <a:xfrm>
            <a:off x="251520" y="476672"/>
            <a:ext cx="8496943" cy="5649491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Методика В.М. Когана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В.М. Коган.</a:t>
            </a: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Цель: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b="0" dirty="0" smtClean="0">
                <a:latin typeface="Arial"/>
              </a:rPr>
              <a:t>спользуется</a:t>
            </a:r>
            <a:r>
              <a:rPr lang="ru-RU" b="0" dirty="0">
                <a:latin typeface="Arial"/>
              </a:rPr>
              <a:t> для выявления параметров внимания: удержания внимания, возможности распределения внимания по одному, двум или трем признакам одновременно, переключения внимания</a:t>
            </a:r>
            <a:r>
              <a:rPr lang="ru-RU" b="0" dirty="0" smtClean="0">
                <a:latin typeface="Arial"/>
              </a:rPr>
              <a:t>. Так же методика позволяет выявить особенности работоспособности. </a:t>
            </a: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Форма проведения: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индивидуальная</a:t>
            </a:r>
          </a:p>
          <a:p>
            <a:pPr marL="1588" indent="14288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Материал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набор карточек (25 штук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1588" indent="14288" algn="just"/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с разноцветными изображениями </a:t>
            </a:r>
            <a:endParaRPr lang="ru-RU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88" indent="14288" algn="just"/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геометрических </a:t>
            </a:r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фигур, специальная таблица.</a:t>
            </a:r>
          </a:p>
          <a:p>
            <a:pPr marL="1588" indent="14288" algn="just"/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Возраст: 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4 – 8,5 лет </a:t>
            </a:r>
            <a:endParaRPr lang="ru-RU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ACER\Desktop\f06268077d02602e87b1305f4f97d71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420888"/>
            <a:ext cx="3528392" cy="407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7903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625</TotalTime>
  <Words>721</Words>
  <Application>Microsoft Office PowerPoint</Application>
  <PresentationFormat>Экран (4:3)</PresentationFormat>
  <Paragraphs>115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Углы</vt:lpstr>
      <vt:lpstr>Доклад из опыта работы   «Теоретические и эксперементальные методы изучения интеллектуальной деятельности дошкольника»</vt:lpstr>
      <vt:lpstr>Слайд 2</vt:lpstr>
      <vt:lpstr>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из опыта работы  «Артерапия  в системе психолого-педагогического сопровождения детей с нормальным и нарушенным развитием»</dc:title>
  <dc:creator>Александра Батуева</dc:creator>
  <cp:lastModifiedBy>user</cp:lastModifiedBy>
  <cp:revision>87</cp:revision>
  <dcterms:created xsi:type="dcterms:W3CDTF">2021-02-02T13:17:25Z</dcterms:created>
  <dcterms:modified xsi:type="dcterms:W3CDTF">2021-04-12T05:23:39Z</dcterms:modified>
</cp:coreProperties>
</file>